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41" r:id="rId2"/>
    <p:sldId id="328" r:id="rId3"/>
    <p:sldId id="342" r:id="rId4"/>
    <p:sldId id="350" r:id="rId5"/>
    <p:sldId id="343" r:id="rId6"/>
    <p:sldId id="344" r:id="rId7"/>
    <p:sldId id="351" r:id="rId8"/>
    <p:sldId id="345" r:id="rId9"/>
    <p:sldId id="346" r:id="rId10"/>
    <p:sldId id="347" r:id="rId11"/>
    <p:sldId id="348" r:id="rId12"/>
    <p:sldId id="349" r:id="rId13"/>
    <p:sldId id="352" r:id="rId14"/>
    <p:sldId id="354" r:id="rId15"/>
    <p:sldId id="355" r:id="rId16"/>
    <p:sldId id="325" r:id="rId17"/>
  </p:sldIdLst>
  <p:sldSz cx="9144000" cy="6858000" type="screen4x3"/>
  <p:notesSz cx="6718300" cy="98552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3166CF"/>
    <a:srgbClr val="003399"/>
    <a:srgbClr val="000066"/>
    <a:srgbClr val="333399"/>
    <a:srgbClr val="2D5EC1"/>
    <a:srgbClr val="FF00FF"/>
    <a:srgbClr val="FF33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6" autoAdjust="0"/>
    <p:restoredTop sz="91095" autoAdjust="0"/>
  </p:normalViewPr>
  <p:slideViewPr>
    <p:cSldViewPr>
      <p:cViewPr>
        <p:scale>
          <a:sx n="90" d="100"/>
          <a:sy n="90" d="100"/>
        </p:scale>
        <p:origin x="-2244" y="-456"/>
      </p:cViewPr>
      <p:guideLst>
        <p:guide orient="horz" pos="2160"/>
        <p:guide pos="2880"/>
      </p:guideLst>
    </p:cSldViewPr>
  </p:slideViewPr>
  <p:outlineViewPr>
    <p:cViewPr>
      <p:scale>
        <a:sx n="33" d="100"/>
        <a:sy n="33" d="100"/>
      </p:scale>
      <p:origin x="0" y="138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54" y="-102"/>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defRPr>
                <a:solidFill>
                  <a:schemeClr val="tx1"/>
                </a:solidFill>
                <a:latin typeface="Arial" charset="0"/>
              </a:defRPr>
            </a:lvl1pPr>
          </a:lstStyle>
          <a:p>
            <a:endParaRPr lang="en-US"/>
          </a:p>
        </p:txBody>
      </p:sp>
      <p:sp>
        <p:nvSpPr>
          <p:cNvPr id="37891" name="Rectangle 3"/>
          <p:cNvSpPr>
            <a:spLocks noGrp="1" noChangeArrowheads="1"/>
          </p:cNvSpPr>
          <p:nvPr>
            <p:ph type="dt" sz="quarter"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a:defRPr>
                <a:solidFill>
                  <a:schemeClr val="tx1"/>
                </a:solidFill>
                <a:latin typeface="Arial" charset="0"/>
              </a:defRPr>
            </a:lvl1pPr>
          </a:lstStyle>
          <a:p>
            <a:endParaRPr lang="en-US"/>
          </a:p>
        </p:txBody>
      </p:sp>
      <p:sp>
        <p:nvSpPr>
          <p:cNvPr id="37892" name="Rectangle 4"/>
          <p:cNvSpPr>
            <a:spLocks noGrp="1" noChangeArrowheads="1"/>
          </p:cNvSpPr>
          <p:nvPr>
            <p:ph type="ftr" sz="quarter" idx="2"/>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defRPr>
                <a:solidFill>
                  <a:schemeClr val="tx1"/>
                </a:solidFill>
                <a:latin typeface="Arial" charset="0"/>
              </a:defRPr>
            </a:lvl1pPr>
          </a:lstStyle>
          <a:p>
            <a:endParaRPr lang="en-US"/>
          </a:p>
        </p:txBody>
      </p:sp>
      <p:sp>
        <p:nvSpPr>
          <p:cNvPr id="37893" name="Rectangle 5"/>
          <p:cNvSpPr>
            <a:spLocks noGrp="1" noChangeArrowheads="1"/>
          </p:cNvSpPr>
          <p:nvPr>
            <p:ph type="sldNum" sz="quarter" idx="3"/>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a:defRPr>
                <a:solidFill>
                  <a:schemeClr val="tx1"/>
                </a:solidFill>
                <a:latin typeface="Arial" charset="0"/>
              </a:defRPr>
            </a:lvl1pPr>
          </a:lstStyle>
          <a:p>
            <a:fld id="{84EC92A1-0905-4995-AEA6-F1270A22567C}" type="slidenum">
              <a:rPr lang="en-GB"/>
              <a:pPr/>
              <a:t>‹#›</a:t>
            </a:fld>
            <a:endParaRPr lang="en-GB"/>
          </a:p>
        </p:txBody>
      </p:sp>
    </p:spTree>
    <p:extLst>
      <p:ext uri="{BB962C8B-B14F-4D97-AF65-F5344CB8AC3E}">
        <p14:creationId xmlns:p14="http://schemas.microsoft.com/office/powerpoint/2010/main" val="44303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defRPr>
                <a:solidFill>
                  <a:schemeClr val="tx1"/>
                </a:solidFill>
                <a:latin typeface="Arial" charset="0"/>
              </a:defRPr>
            </a:lvl1pPr>
          </a:lstStyle>
          <a:p>
            <a:endParaRPr lang="en-US"/>
          </a:p>
        </p:txBody>
      </p:sp>
      <p:sp>
        <p:nvSpPr>
          <p:cNvPr id="36867" name="Rectangle 3"/>
          <p:cNvSpPr>
            <a:spLocks noGrp="1" noChangeArrowheads="1"/>
          </p:cNvSpPr>
          <p:nvPr>
            <p:ph type="dt" idx="1"/>
          </p:nvPr>
        </p:nvSpPr>
        <p:spPr bwMode="auto">
          <a:xfrm>
            <a:off x="3804736" y="0"/>
            <a:ext cx="2911996"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lvl1pPr algn="r">
              <a:defRPr>
                <a:solidFill>
                  <a:schemeClr val="tx1"/>
                </a:solidFill>
                <a:latin typeface="Arial" charset="0"/>
              </a:defRPr>
            </a:lvl1pPr>
          </a:lstStyle>
          <a:p>
            <a:endParaRPr lang="en-US"/>
          </a:p>
        </p:txBody>
      </p:sp>
      <p:sp>
        <p:nvSpPr>
          <p:cNvPr id="20484"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6" y="4680945"/>
            <a:ext cx="5375268"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defRPr>
                <a:solidFill>
                  <a:schemeClr val="tx1"/>
                </a:solidFill>
                <a:latin typeface="Arial" charset="0"/>
              </a:defRPr>
            </a:lvl1pPr>
          </a:lstStyle>
          <a:p>
            <a:endParaRPr lang="en-US"/>
          </a:p>
        </p:txBody>
      </p:sp>
      <p:sp>
        <p:nvSpPr>
          <p:cNvPr id="36871" name="Rectangle 7"/>
          <p:cNvSpPr>
            <a:spLocks noGrp="1" noChangeArrowheads="1"/>
          </p:cNvSpPr>
          <p:nvPr>
            <p:ph type="sldNum" sz="quarter" idx="5"/>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08" tIns="45304" rIns="90608" bIns="45304" numCol="1" anchor="b" anchorCtr="0" compatLnSpc="1">
            <a:prstTxWarp prst="textNoShape">
              <a:avLst/>
            </a:prstTxWarp>
          </a:bodyPr>
          <a:lstStyle>
            <a:lvl1pPr algn="r">
              <a:defRPr>
                <a:solidFill>
                  <a:schemeClr val="tx1"/>
                </a:solidFill>
                <a:latin typeface="Arial" charset="0"/>
              </a:defRPr>
            </a:lvl1pPr>
          </a:lstStyle>
          <a:p>
            <a:fld id="{2B206699-E81D-4D01-8B87-37756734EB8D}" type="slidenum">
              <a:rPr lang="en-GB"/>
              <a:pPr/>
              <a:t>‹#›</a:t>
            </a:fld>
            <a:endParaRPr lang="en-GB"/>
          </a:p>
        </p:txBody>
      </p:sp>
    </p:spTree>
    <p:extLst>
      <p:ext uri="{BB962C8B-B14F-4D97-AF65-F5344CB8AC3E}">
        <p14:creationId xmlns:p14="http://schemas.microsoft.com/office/powerpoint/2010/main" val="188358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2354" lvl="1"/>
            <a:endParaRPr lang="en-GB" dirty="0"/>
          </a:p>
        </p:txBody>
      </p:sp>
      <p:sp>
        <p:nvSpPr>
          <p:cNvPr id="4" name="Slide Number Placeholder 3"/>
          <p:cNvSpPr>
            <a:spLocks noGrp="1"/>
          </p:cNvSpPr>
          <p:nvPr>
            <p:ph type="sldNum" sz="quarter" idx="10"/>
          </p:nvPr>
        </p:nvSpPr>
        <p:spPr/>
        <p:txBody>
          <a:bodyPr/>
          <a:lstStyle/>
          <a:p>
            <a:fld id="{0F167C72-1EC8-4622-A0BD-02589158BA0A}" type="slidenum">
              <a:rPr lang="en-GB" altLang="en-US" smtClean="0"/>
              <a:pPr/>
              <a:t>1</a:t>
            </a:fld>
            <a:endParaRPr lang="en-GB" altLang="en-US"/>
          </a:p>
        </p:txBody>
      </p:sp>
    </p:spTree>
    <p:extLst>
      <p:ext uri="{BB962C8B-B14F-4D97-AF65-F5344CB8AC3E}">
        <p14:creationId xmlns:p14="http://schemas.microsoft.com/office/powerpoint/2010/main" val="3435128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t>South Aegean in Greece benefited from an extra financing that was given to the more developed regions of Greece (</a:t>
            </a:r>
            <a:r>
              <a:rPr lang="en-GB" sz="1200" dirty="0" err="1" smtClean="0"/>
              <a:t>Attiki</a:t>
            </a:r>
            <a:r>
              <a:rPr lang="en-GB" sz="1200" dirty="0" smtClean="0"/>
              <a:t> and South Aegean during the last phase of the MFF Negotiations)</a:t>
            </a:r>
          </a:p>
          <a:p>
            <a:endParaRPr lang="en-GB" dirty="0"/>
          </a:p>
        </p:txBody>
      </p:sp>
      <p:sp>
        <p:nvSpPr>
          <p:cNvPr id="4" name="Slide Number Placeholder 3"/>
          <p:cNvSpPr>
            <a:spLocks noGrp="1"/>
          </p:cNvSpPr>
          <p:nvPr>
            <p:ph type="sldNum" sz="quarter" idx="10"/>
          </p:nvPr>
        </p:nvSpPr>
        <p:spPr/>
        <p:txBody>
          <a:bodyPr/>
          <a:lstStyle/>
          <a:p>
            <a:fld id="{2B206699-E81D-4D01-8B87-37756734EB8D}" type="slidenum">
              <a:rPr lang="en-GB" smtClean="0"/>
              <a:pPr/>
              <a:t>8</a:t>
            </a:fld>
            <a:endParaRPr lang="en-GB"/>
          </a:p>
        </p:txBody>
      </p:sp>
    </p:spTree>
    <p:extLst>
      <p:ext uri="{BB962C8B-B14F-4D97-AF65-F5344CB8AC3E}">
        <p14:creationId xmlns:p14="http://schemas.microsoft.com/office/powerpoint/2010/main" val="324670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One impressive example from the mapping of the integrated strategies shows that even in MS that are not the "usual suspects" for island specificities like Germany.</a:t>
            </a:r>
          </a:p>
          <a:p>
            <a:r>
              <a:rPr lang="en-GB" u="sng" dirty="0" smtClean="0"/>
              <a:t>Something that shows that where there is vision the regulations for 2014-2020 allowed for targeted action. </a:t>
            </a:r>
            <a:endParaRPr lang="en-GB" dirty="0"/>
          </a:p>
        </p:txBody>
      </p:sp>
      <p:sp>
        <p:nvSpPr>
          <p:cNvPr id="4" name="Slide Number Placeholder 3"/>
          <p:cNvSpPr>
            <a:spLocks noGrp="1"/>
          </p:cNvSpPr>
          <p:nvPr>
            <p:ph type="sldNum" sz="quarter" idx="10"/>
          </p:nvPr>
        </p:nvSpPr>
        <p:spPr/>
        <p:txBody>
          <a:bodyPr/>
          <a:lstStyle/>
          <a:p>
            <a:fld id="{2B206699-E81D-4D01-8B87-37756734EB8D}" type="slidenum">
              <a:rPr lang="en-GB" smtClean="0"/>
              <a:pPr/>
              <a:t>9</a:t>
            </a:fld>
            <a:endParaRPr lang="en-GB"/>
          </a:p>
        </p:txBody>
      </p:sp>
    </p:spTree>
    <p:extLst>
      <p:ext uri="{BB962C8B-B14F-4D97-AF65-F5344CB8AC3E}">
        <p14:creationId xmlns:p14="http://schemas.microsoft.com/office/powerpoint/2010/main" val="324670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206699-E81D-4D01-8B87-37756734EB8D}" type="slidenum">
              <a:rPr lang="en-GB" smtClean="0"/>
              <a:pPr/>
              <a:t>15</a:t>
            </a:fld>
            <a:endParaRPr lang="en-GB"/>
          </a:p>
        </p:txBody>
      </p:sp>
    </p:spTree>
    <p:extLst>
      <p:ext uri="{BB962C8B-B14F-4D97-AF65-F5344CB8AC3E}">
        <p14:creationId xmlns:p14="http://schemas.microsoft.com/office/powerpoint/2010/main" val="312709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1200">
                <a:solidFill>
                  <a:srgbClr val="0F5494"/>
                </a:solidFill>
                <a:latin typeface="Verdana" pitchFamily="34" charset="0"/>
              </a:defRPr>
            </a:lvl1pPr>
            <a:lvl2pPr marL="736189" indent="-283150" eaLnBrk="0" hangingPunct="0">
              <a:defRPr sz="1200">
                <a:solidFill>
                  <a:srgbClr val="0F5494"/>
                </a:solidFill>
                <a:latin typeface="Verdana" pitchFamily="34" charset="0"/>
              </a:defRPr>
            </a:lvl2pPr>
            <a:lvl3pPr marL="1132599" indent="-226520" eaLnBrk="0" hangingPunct="0">
              <a:defRPr sz="1200">
                <a:solidFill>
                  <a:srgbClr val="0F5494"/>
                </a:solidFill>
                <a:latin typeface="Verdana" pitchFamily="34" charset="0"/>
              </a:defRPr>
            </a:lvl3pPr>
            <a:lvl4pPr marL="1585638" indent="-226520" eaLnBrk="0" hangingPunct="0">
              <a:defRPr sz="1200">
                <a:solidFill>
                  <a:srgbClr val="0F5494"/>
                </a:solidFill>
                <a:latin typeface="Verdana" pitchFamily="34" charset="0"/>
              </a:defRPr>
            </a:lvl4pPr>
            <a:lvl5pPr marL="2038678" indent="-226520" eaLnBrk="0" hangingPunct="0">
              <a:defRPr sz="1200">
                <a:solidFill>
                  <a:srgbClr val="0F5494"/>
                </a:solidFill>
                <a:latin typeface="Verdana" pitchFamily="34" charset="0"/>
              </a:defRPr>
            </a:lvl5pPr>
            <a:lvl6pPr marL="2491717" indent="-226520" eaLnBrk="0" fontAlgn="base" hangingPunct="0">
              <a:spcBef>
                <a:spcPct val="0"/>
              </a:spcBef>
              <a:spcAft>
                <a:spcPct val="0"/>
              </a:spcAft>
              <a:defRPr sz="1200">
                <a:solidFill>
                  <a:srgbClr val="0F5494"/>
                </a:solidFill>
                <a:latin typeface="Verdana" pitchFamily="34" charset="0"/>
              </a:defRPr>
            </a:lvl6pPr>
            <a:lvl7pPr marL="2944757" indent="-226520" eaLnBrk="0" fontAlgn="base" hangingPunct="0">
              <a:spcBef>
                <a:spcPct val="0"/>
              </a:spcBef>
              <a:spcAft>
                <a:spcPct val="0"/>
              </a:spcAft>
              <a:defRPr sz="1200">
                <a:solidFill>
                  <a:srgbClr val="0F5494"/>
                </a:solidFill>
                <a:latin typeface="Verdana" pitchFamily="34" charset="0"/>
              </a:defRPr>
            </a:lvl7pPr>
            <a:lvl8pPr marL="3397796" indent="-226520" eaLnBrk="0" fontAlgn="base" hangingPunct="0">
              <a:spcBef>
                <a:spcPct val="0"/>
              </a:spcBef>
              <a:spcAft>
                <a:spcPct val="0"/>
              </a:spcAft>
              <a:defRPr sz="1200">
                <a:solidFill>
                  <a:srgbClr val="0F5494"/>
                </a:solidFill>
                <a:latin typeface="Verdana" pitchFamily="34" charset="0"/>
              </a:defRPr>
            </a:lvl8pPr>
            <a:lvl9pPr marL="3850836" indent="-226520" eaLnBrk="0" fontAlgn="base" hangingPunct="0">
              <a:spcBef>
                <a:spcPct val="0"/>
              </a:spcBef>
              <a:spcAft>
                <a:spcPct val="0"/>
              </a:spcAft>
              <a:defRPr sz="1200">
                <a:solidFill>
                  <a:srgbClr val="0F5494"/>
                </a:solidFill>
                <a:latin typeface="Verdana" pitchFamily="34" charset="0"/>
              </a:defRPr>
            </a:lvl9pPr>
          </a:lstStyle>
          <a:p>
            <a:pPr eaLnBrk="1" hangingPunct="1"/>
            <a:fld id="{9FEE98AF-7D3A-4E67-B708-0CFFF8B6A65F}" type="slidenum">
              <a:rPr lang="en-GB">
                <a:solidFill>
                  <a:schemeClr val="tx1"/>
                </a:solidFill>
                <a:latin typeface="Arial" charset="0"/>
              </a:rPr>
              <a:pPr eaLnBrk="1" hangingPunct="1"/>
              <a:t>16</a:t>
            </a:fld>
            <a:endParaRPr lang="en-GB">
              <a:solidFill>
                <a:schemeClr val="tx1"/>
              </a:solidFill>
              <a:latin typeface="Arial" charset="0"/>
            </a:endParaRPr>
          </a:p>
        </p:txBody>
      </p:sp>
      <p:sp>
        <p:nvSpPr>
          <p:cNvPr id="21507" name="Rectangle 7"/>
          <p:cNvSpPr txBox="1">
            <a:spLocks noGrp="1" noChangeArrowheads="1"/>
          </p:cNvSpPr>
          <p:nvPr/>
        </p:nvSpPr>
        <p:spPr bwMode="auto">
          <a:xfrm>
            <a:off x="3804736" y="9360313"/>
            <a:ext cx="2911996"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608" tIns="45304" rIns="90608" bIns="45304" anchor="b"/>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r" eaLnBrk="1" hangingPunct="1"/>
            <a:fld id="{F58F9E40-848E-4325-A1F2-BFF045946DEE}" type="slidenum">
              <a:rPr lang="en-US">
                <a:solidFill>
                  <a:schemeClr val="tx1"/>
                </a:solidFill>
                <a:latin typeface="Arial" charset="0"/>
              </a:rPr>
              <a:pPr algn="r" eaLnBrk="1" hangingPunct="1"/>
              <a:t>16</a:t>
            </a:fld>
            <a:endParaRPr lang="en-US">
              <a:solidFill>
                <a:schemeClr val="tx1"/>
              </a:solidFill>
              <a:latin typeface="Arial" charset="0"/>
            </a:endParaRPr>
          </a:p>
        </p:txBody>
      </p:sp>
      <p:sp>
        <p:nvSpPr>
          <p:cNvPr id="21508" name="Rectangle 2"/>
          <p:cNvSpPr>
            <a:spLocks noGrp="1" noRot="1" noChangeAspect="1" noChangeArrowheads="1" noTextEdit="1"/>
          </p:cNvSpPr>
          <p:nvPr>
            <p:ph type="sldImg"/>
          </p:nvPr>
        </p:nvSpPr>
        <p:spPr>
          <a:xfrm>
            <a:off x="895350" y="739775"/>
            <a:ext cx="4927600" cy="3695700"/>
          </a:xfrm>
          <a:ln/>
        </p:spPr>
      </p:sp>
      <p:sp>
        <p:nvSpPr>
          <p:cNvPr id="21509"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1" y="981076"/>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4"/>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4"/>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3"/>
          <p:cNvSpPr>
            <a:spLocks noChangeArrowheads="1"/>
          </p:cNvSpPr>
          <p:nvPr userDrawn="1"/>
        </p:nvSpPr>
        <p:spPr bwMode="auto">
          <a:xfrm>
            <a:off x="4267201" y="6575426"/>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700">
                <a:solidFill>
                  <a:srgbClr val="FFFFFF"/>
                </a:solidFill>
                <a:latin typeface="Calibri" pitchFamily="34" charset="0"/>
              </a:rPr>
              <a:t>Regional &amp; Urban Policy</a:t>
            </a:r>
            <a:endParaRPr lang="en-GB" sz="700">
              <a:solidFill>
                <a:srgbClr val="FFFFFF"/>
              </a:solidFill>
              <a:latin typeface="Calibri" pitchFamily="34" charset="0"/>
            </a:endParaRPr>
          </a:p>
        </p:txBody>
      </p:sp>
      <p:sp>
        <p:nvSpPr>
          <p:cNvPr id="3076" name="Rectangle 4"/>
          <p:cNvSpPr>
            <a:spLocks noGrp="1" noChangeArrowheads="1"/>
          </p:cNvSpPr>
          <p:nvPr>
            <p:ph type="ctrTitle"/>
          </p:nvPr>
        </p:nvSpPr>
        <p:spPr>
          <a:xfrm>
            <a:off x="3995739" y="2565401"/>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Verdana" pitchFamily="34" charset="0"/>
              </a:defRPr>
            </a:lvl1pPr>
          </a:lstStyle>
          <a:p>
            <a:endParaRPr lang="en-US"/>
          </a:p>
        </p:txBody>
      </p:sp>
      <p:sp>
        <p:nvSpPr>
          <p:cNvPr id="9"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10"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1DE3A39-F0D2-4FFE-AD3A-3726A90B87EE}" type="slidenum">
              <a:rPr lang="en-GB"/>
              <a:pPr/>
              <a:t>‹#›</a:t>
            </a:fld>
            <a:endParaRPr lang="en-GB"/>
          </a:p>
        </p:txBody>
      </p:sp>
    </p:spTree>
    <p:extLst>
      <p:ext uri="{BB962C8B-B14F-4D97-AF65-F5344CB8AC3E}">
        <p14:creationId xmlns:p14="http://schemas.microsoft.com/office/powerpoint/2010/main" val="414241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097BF9B-F8C9-458B-9FC2-8153C6262110}" type="slidenum">
              <a:rPr lang="en-GB"/>
              <a:pPr/>
              <a:t>‹#›</a:t>
            </a:fld>
            <a:endParaRPr lang="en-GB"/>
          </a:p>
        </p:txBody>
      </p:sp>
    </p:spTree>
    <p:extLst>
      <p:ext uri="{BB962C8B-B14F-4D97-AF65-F5344CB8AC3E}">
        <p14:creationId xmlns:p14="http://schemas.microsoft.com/office/powerpoint/2010/main" val="410955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C2D7D16-D48F-49D9-B14A-D6A856F9129E}" type="slidenum">
              <a:rPr lang="en-GB"/>
              <a:pPr/>
              <a:t>‹#›</a:t>
            </a:fld>
            <a:endParaRPr lang="en-GB"/>
          </a:p>
        </p:txBody>
      </p:sp>
    </p:spTree>
    <p:extLst>
      <p:ext uri="{BB962C8B-B14F-4D97-AF65-F5344CB8AC3E}">
        <p14:creationId xmlns:p14="http://schemas.microsoft.com/office/powerpoint/2010/main" val="2140476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38AA0DB-98E4-46D7-8CAD-60F77B25F430}" type="slidenum">
              <a:rPr lang="en-GB"/>
              <a:pPr/>
              <a:t>‹#›</a:t>
            </a:fld>
            <a:endParaRPr lang="en-GB"/>
          </a:p>
        </p:txBody>
      </p:sp>
    </p:spTree>
    <p:extLst>
      <p:ext uri="{BB962C8B-B14F-4D97-AF65-F5344CB8AC3E}">
        <p14:creationId xmlns:p14="http://schemas.microsoft.com/office/powerpoint/2010/main" val="192307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FA17DB7-C2C9-466F-B81A-98EEA38510D5}" type="slidenum">
              <a:rPr lang="en-GB"/>
              <a:pPr/>
              <a:t>‹#›</a:t>
            </a:fld>
            <a:endParaRPr lang="en-GB"/>
          </a:p>
        </p:txBody>
      </p:sp>
    </p:spTree>
    <p:extLst>
      <p:ext uri="{BB962C8B-B14F-4D97-AF65-F5344CB8AC3E}">
        <p14:creationId xmlns:p14="http://schemas.microsoft.com/office/powerpoint/2010/main" val="3187137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304E815-22E2-43EE-BB8F-FBE377B0D105}" type="slidenum">
              <a:rPr lang="en-GB"/>
              <a:pPr/>
              <a:t>‹#›</a:t>
            </a:fld>
            <a:endParaRPr lang="en-GB"/>
          </a:p>
        </p:txBody>
      </p:sp>
    </p:spTree>
    <p:extLst>
      <p:ext uri="{BB962C8B-B14F-4D97-AF65-F5344CB8AC3E}">
        <p14:creationId xmlns:p14="http://schemas.microsoft.com/office/powerpoint/2010/main" val="26391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D7E1C26-2F89-485D-A493-E863890D3131}" type="slidenum">
              <a:rPr lang="en-GB"/>
              <a:pPr/>
              <a:t>‹#›</a:t>
            </a:fld>
            <a:endParaRPr lang="en-GB"/>
          </a:p>
        </p:txBody>
      </p:sp>
    </p:spTree>
    <p:extLst>
      <p:ext uri="{BB962C8B-B14F-4D97-AF65-F5344CB8AC3E}">
        <p14:creationId xmlns:p14="http://schemas.microsoft.com/office/powerpoint/2010/main" val="308247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3F43D5F-D8B0-4165-A72E-1FB14D4C622C}" type="slidenum">
              <a:rPr lang="en-GB"/>
              <a:pPr/>
              <a:t>‹#›</a:t>
            </a:fld>
            <a:endParaRPr lang="en-GB"/>
          </a:p>
        </p:txBody>
      </p:sp>
    </p:spTree>
    <p:extLst>
      <p:ext uri="{BB962C8B-B14F-4D97-AF65-F5344CB8AC3E}">
        <p14:creationId xmlns:p14="http://schemas.microsoft.com/office/powerpoint/2010/main" val="383788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 y="980728"/>
            <a:ext cx="4209356" cy="5877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5"/>
          <p:cNvSpPr>
            <a:spLocks noGrp="1"/>
          </p:cNvSpPr>
          <p:nvPr>
            <p:ph sz="quarter" idx="4"/>
          </p:nvPr>
        </p:nvSpPr>
        <p:spPr>
          <a:xfrm>
            <a:off x="4932040" y="980728"/>
            <a:ext cx="4211960" cy="58772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3F43D5F-D8B0-4165-A72E-1FB14D4C622C}" type="slidenum">
              <a:rPr lang="en-GB"/>
              <a:pPr/>
              <a:t>‹#›</a:t>
            </a:fld>
            <a:endParaRPr lang="en-GB"/>
          </a:p>
        </p:txBody>
      </p:sp>
    </p:spTree>
    <p:extLst>
      <p:ext uri="{BB962C8B-B14F-4D97-AF65-F5344CB8AC3E}">
        <p14:creationId xmlns:p14="http://schemas.microsoft.com/office/powerpoint/2010/main" val="392780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5DB72A5-C2AF-4B47-8B08-AD836FB1FA4F}" type="slidenum">
              <a:rPr lang="en-GB"/>
              <a:pPr/>
              <a:t>‹#›</a:t>
            </a:fld>
            <a:endParaRPr lang="en-GB"/>
          </a:p>
        </p:txBody>
      </p:sp>
    </p:spTree>
    <p:extLst>
      <p:ext uri="{BB962C8B-B14F-4D97-AF65-F5344CB8AC3E}">
        <p14:creationId xmlns:p14="http://schemas.microsoft.com/office/powerpoint/2010/main" val="266230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BDE131D-6D38-4C0E-B0CB-D7EA9027E8DF}" type="slidenum">
              <a:rPr lang="en-GB"/>
              <a:pPr/>
              <a:t>‹#›</a:t>
            </a:fld>
            <a:endParaRPr lang="en-GB"/>
          </a:p>
        </p:txBody>
      </p:sp>
    </p:spTree>
    <p:extLst>
      <p:ext uri="{BB962C8B-B14F-4D97-AF65-F5344CB8AC3E}">
        <p14:creationId xmlns:p14="http://schemas.microsoft.com/office/powerpoint/2010/main" val="1461236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20F517B-FF83-4DE6-947D-EA4FB4430477}" type="slidenum">
              <a:rPr lang="en-GB"/>
              <a:pPr/>
              <a:t>‹#›</a:t>
            </a:fld>
            <a:endParaRPr lang="en-GB"/>
          </a:p>
        </p:txBody>
      </p:sp>
    </p:spTree>
    <p:extLst>
      <p:ext uri="{BB962C8B-B14F-4D97-AF65-F5344CB8AC3E}">
        <p14:creationId xmlns:p14="http://schemas.microsoft.com/office/powerpoint/2010/main" val="345568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8095A7BC-EF40-4CCF-93E8-C8B7FE538E06}" type="slidenum">
              <a:rPr lang="en-GB"/>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2" name="Picture 17" descr="LOGO CE_Vertical_EN_NEG_quadri_H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957639" y="258764"/>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9"/>
          <p:cNvSpPr>
            <a:spLocks noChangeArrowheads="1"/>
          </p:cNvSpPr>
          <p:nvPr userDrawn="1"/>
        </p:nvSpPr>
        <p:spPr bwMode="auto">
          <a:xfrm>
            <a:off x="4251325" y="1222376"/>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6"/>
          <p:cNvSpPr>
            <a:spLocks noChangeArrowheads="1"/>
          </p:cNvSpPr>
          <p:nvPr userDrawn="1"/>
        </p:nvSpPr>
        <p:spPr bwMode="auto">
          <a:xfrm>
            <a:off x="4267201" y="6575426"/>
            <a:ext cx="622300" cy="290513"/>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700">
                <a:solidFill>
                  <a:srgbClr val="FFFFFF"/>
                </a:solidFill>
                <a:latin typeface="Calibri" pitchFamily="34" charset="0"/>
              </a:rPr>
              <a:t>Regional &amp; Urban Policy</a:t>
            </a:r>
            <a:endParaRPr lang="en-GB" sz="7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8" r:id="rId6"/>
    <p:sldLayoutId id="2147483761" r:id="rId7"/>
    <p:sldLayoutId id="2147483762" r:id="rId8"/>
    <p:sldLayoutId id="2147483763" r:id="rId9"/>
    <p:sldLayoutId id="2147483764" r:id="rId10"/>
    <p:sldLayoutId id="2147483765" r:id="rId11"/>
    <p:sldLayoutId id="2147483766"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99CCFF"/>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c.europa.eu/smart-egulation/guidelines/docs/swd_br_guidelines_en.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9013" y="1916832"/>
            <a:ext cx="8352928" cy="461665"/>
          </a:xfrm>
          <a:prstGeom prst="rect">
            <a:avLst/>
          </a:prstGeom>
        </p:spPr>
        <p:txBody>
          <a:bodyPr wrap="square">
            <a:spAutoFit/>
          </a:bodyPr>
          <a:lstStyle/>
          <a:p>
            <a:pPr algn="ctr"/>
            <a:r>
              <a:rPr lang="en-GB" sz="2400" b="1" i="1" dirty="0" smtClean="0">
                <a:solidFill>
                  <a:srgbClr val="FFFF00"/>
                </a:solidFill>
              </a:rPr>
              <a:t>Cohesion Policy support to European Islands </a:t>
            </a:r>
            <a:endParaRPr lang="en-GB" sz="2400" i="1" dirty="0">
              <a:solidFill>
                <a:srgbClr val="FFFF00"/>
              </a:solidFill>
            </a:endParaRPr>
          </a:p>
        </p:txBody>
      </p:sp>
      <p:sp>
        <p:nvSpPr>
          <p:cNvPr id="5" name="Rectangle 4"/>
          <p:cNvSpPr/>
          <p:nvPr/>
        </p:nvSpPr>
        <p:spPr>
          <a:xfrm>
            <a:off x="690828" y="2459494"/>
            <a:ext cx="8136904" cy="707886"/>
          </a:xfrm>
          <a:prstGeom prst="rect">
            <a:avLst/>
          </a:prstGeom>
        </p:spPr>
        <p:txBody>
          <a:bodyPr wrap="square">
            <a:spAutoFit/>
          </a:bodyPr>
          <a:lstStyle/>
          <a:p>
            <a:pPr algn="ctr"/>
            <a:r>
              <a:rPr lang="en-US" sz="2000" b="1" i="1" dirty="0" smtClean="0">
                <a:solidFill>
                  <a:srgbClr val="FFFF00"/>
                </a:solidFill>
              </a:rPr>
              <a:t>By Eleftherios Stavropoulos</a:t>
            </a:r>
          </a:p>
          <a:p>
            <a:pPr algn="ctr"/>
            <a:r>
              <a:rPr lang="en-US" sz="2000" b="1" i="1" dirty="0" smtClean="0">
                <a:solidFill>
                  <a:srgbClr val="FFFF00"/>
                </a:solidFill>
              </a:rPr>
              <a:t>DG REGIO</a:t>
            </a:r>
            <a:endParaRPr lang="en-GB" sz="2000" b="1" i="1" dirty="0">
              <a:solidFill>
                <a:srgbClr val="FFFF00"/>
              </a:solidFill>
            </a:endParaRPr>
          </a:p>
        </p:txBody>
      </p:sp>
      <p:sp>
        <p:nvSpPr>
          <p:cNvPr id="2" name="Rectangle 1"/>
          <p:cNvSpPr/>
          <p:nvPr/>
        </p:nvSpPr>
        <p:spPr>
          <a:xfrm>
            <a:off x="690828" y="3645024"/>
            <a:ext cx="8191459" cy="1815882"/>
          </a:xfrm>
          <a:prstGeom prst="rect">
            <a:avLst/>
          </a:prstGeom>
        </p:spPr>
        <p:txBody>
          <a:bodyPr wrap="square">
            <a:spAutoFit/>
          </a:bodyPr>
          <a:lstStyle/>
          <a:p>
            <a:pPr algn="ctr"/>
            <a:r>
              <a:rPr lang="en-GB" sz="1600" b="1" dirty="0">
                <a:solidFill>
                  <a:schemeClr val="bg1"/>
                </a:solidFill>
              </a:rPr>
              <a:t>P</a:t>
            </a:r>
            <a:r>
              <a:rPr lang="en-GB" sz="1600" b="1" dirty="0" smtClean="0">
                <a:solidFill>
                  <a:schemeClr val="bg1"/>
                </a:solidFill>
              </a:rPr>
              <a:t>ublic </a:t>
            </a:r>
            <a:r>
              <a:rPr lang="en-GB" sz="1600" b="1" dirty="0">
                <a:solidFill>
                  <a:schemeClr val="bg1"/>
                </a:solidFill>
              </a:rPr>
              <a:t>hearing organised by the Network of the Insular Chambers of Commerce and Industry of the EU (INSULER) in partnership with the </a:t>
            </a:r>
            <a:r>
              <a:rPr lang="en-GB" sz="1600" b="1" dirty="0" smtClean="0">
                <a:solidFill>
                  <a:schemeClr val="bg1"/>
                </a:solidFill>
              </a:rPr>
              <a:t>European Economic and Social Committee </a:t>
            </a:r>
            <a:r>
              <a:rPr lang="en-GB" sz="1600" b="1" dirty="0">
                <a:solidFill>
                  <a:schemeClr val="bg1"/>
                </a:solidFill>
              </a:rPr>
              <a:t>and the European Small Islands Federation (ESIN)  </a:t>
            </a:r>
          </a:p>
          <a:p>
            <a:pPr algn="ctr"/>
            <a:r>
              <a:rPr lang="en-GB" sz="1600" b="1" i="1" dirty="0">
                <a:solidFill>
                  <a:schemeClr val="bg1"/>
                </a:solidFill>
              </a:rPr>
              <a:t> </a:t>
            </a:r>
            <a:endParaRPr lang="en-GB" sz="1600" b="1" dirty="0">
              <a:solidFill>
                <a:schemeClr val="bg1"/>
              </a:solidFill>
            </a:endParaRPr>
          </a:p>
          <a:p>
            <a:pPr algn="ctr"/>
            <a:r>
              <a:rPr lang="fr-BE" sz="1600" b="1" i="1" dirty="0">
                <a:solidFill>
                  <a:schemeClr val="bg1"/>
                </a:solidFill>
              </a:rPr>
              <a:t>"</a:t>
            </a:r>
            <a:r>
              <a:rPr lang="fr-BE" sz="1600" b="1" i="1" dirty="0" err="1">
                <a:solidFill>
                  <a:schemeClr val="bg1"/>
                </a:solidFill>
              </a:rPr>
              <a:t>Entrepreneurship</a:t>
            </a:r>
            <a:r>
              <a:rPr lang="fr-BE" sz="1600" b="1" i="1" dirty="0">
                <a:solidFill>
                  <a:schemeClr val="bg1"/>
                </a:solidFill>
              </a:rPr>
              <a:t> on </a:t>
            </a:r>
            <a:r>
              <a:rPr lang="fr-BE" sz="1600" b="1" i="1" dirty="0" err="1">
                <a:solidFill>
                  <a:schemeClr val="bg1"/>
                </a:solidFill>
              </a:rPr>
              <a:t>European</a:t>
            </a:r>
            <a:r>
              <a:rPr lang="fr-BE" sz="1600" b="1" i="1" dirty="0">
                <a:solidFill>
                  <a:schemeClr val="bg1"/>
                </a:solidFill>
              </a:rPr>
              <a:t> </a:t>
            </a:r>
            <a:r>
              <a:rPr lang="fr-BE" sz="1600" b="1" i="1" dirty="0" err="1">
                <a:solidFill>
                  <a:schemeClr val="bg1"/>
                </a:solidFill>
              </a:rPr>
              <a:t>Islands</a:t>
            </a:r>
            <a:r>
              <a:rPr lang="fr-BE" sz="1600" b="1" i="1" dirty="0">
                <a:solidFill>
                  <a:schemeClr val="bg1"/>
                </a:solidFill>
              </a:rPr>
              <a:t>"</a:t>
            </a:r>
            <a:endParaRPr lang="en-GB" sz="1600" b="1" dirty="0">
              <a:solidFill>
                <a:schemeClr val="bg1"/>
              </a:solidFill>
            </a:endParaRPr>
          </a:p>
          <a:p>
            <a:pPr algn="ctr"/>
            <a:r>
              <a:rPr lang="fr-BE" sz="1600" dirty="0">
                <a:solidFill>
                  <a:schemeClr val="bg1"/>
                </a:solidFill>
              </a:rPr>
              <a:t>Brussels – EESC 2 </a:t>
            </a:r>
            <a:r>
              <a:rPr lang="fr-BE" sz="1600" dirty="0" err="1">
                <a:solidFill>
                  <a:schemeClr val="bg1"/>
                </a:solidFill>
              </a:rPr>
              <a:t>June</a:t>
            </a:r>
            <a:r>
              <a:rPr lang="fr-BE" sz="1600" dirty="0">
                <a:solidFill>
                  <a:schemeClr val="bg1"/>
                </a:solidFill>
              </a:rPr>
              <a:t> 10.00-13.00</a:t>
            </a:r>
            <a:endParaRPr lang="en-GB" sz="1600" b="1" u="sng" dirty="0">
              <a:solidFill>
                <a:schemeClr val="bg1"/>
              </a:solidFill>
            </a:endParaRPr>
          </a:p>
        </p:txBody>
      </p:sp>
    </p:spTree>
    <p:extLst>
      <p:ext uri="{BB962C8B-B14F-4D97-AF65-F5344CB8AC3E}">
        <p14:creationId xmlns:p14="http://schemas.microsoft.com/office/powerpoint/2010/main" val="4206233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019" y="1412776"/>
            <a:ext cx="7488832" cy="5016758"/>
          </a:xfrm>
          <a:prstGeom prst="rect">
            <a:avLst/>
          </a:prstGeom>
        </p:spPr>
        <p:txBody>
          <a:bodyPr wrap="square">
            <a:spAutoFit/>
          </a:bodyPr>
          <a:lstStyle/>
          <a:p>
            <a:pPr lvl="0" algn="just"/>
            <a:r>
              <a:rPr lang="en-GB" sz="1600" dirty="0"/>
              <a:t>The Cohesion Policy CPR provided the framework for all funds to help the islands</a:t>
            </a:r>
            <a:r>
              <a:rPr lang="en-US" sz="1600" dirty="0"/>
              <a:t>:</a:t>
            </a:r>
            <a:endParaRPr lang="en-GB" sz="1600" dirty="0"/>
          </a:p>
          <a:p>
            <a:pPr algn="just"/>
            <a:r>
              <a:rPr lang="en-GB" sz="1600" dirty="0"/>
              <a:t>a)  I.e. the  European Maritime and Fisheries Fund (EMFF), operations implemented in remote Greek islands and in the Croatian islands of Dugi </a:t>
            </a:r>
            <a:r>
              <a:rPr lang="en-GB" sz="1600" dirty="0" err="1"/>
              <a:t>Otok</a:t>
            </a:r>
            <a:r>
              <a:rPr lang="en-GB" sz="1600" dirty="0"/>
              <a:t>, Vis, </a:t>
            </a:r>
            <a:r>
              <a:rPr lang="en-GB" sz="1600" dirty="0" err="1"/>
              <a:t>Mljet</a:t>
            </a:r>
            <a:r>
              <a:rPr lang="en-GB" sz="1600" dirty="0"/>
              <a:t> and </a:t>
            </a:r>
            <a:r>
              <a:rPr lang="en-GB" sz="1600" dirty="0" err="1"/>
              <a:t>Lastovo</a:t>
            </a:r>
            <a:r>
              <a:rPr lang="en-GB" sz="1600" dirty="0"/>
              <a:t>, may benefit from an increase of 35% of public aid intensity over the general rule of 50%.</a:t>
            </a:r>
          </a:p>
          <a:p>
            <a:pPr algn="just"/>
            <a:r>
              <a:rPr lang="en-GB" sz="1600" dirty="0"/>
              <a:t>b) Through rural development programmes, EAFRD assists islands suffering from natural, demographic and economic disadvantages via investment measures, support for diversifying economic activities, support for knowledge transfer and information actions, and by compensating farmers for natural and other specific constraints (`ANC` payments). Rural development programs may give higher aid intensity - up to 75% - for investments in less developed regions, outermost regions, and on smaller Aegean island both in agriculture and forestry.</a:t>
            </a:r>
          </a:p>
          <a:p>
            <a:pPr algn="just"/>
            <a:r>
              <a:rPr lang="en-GB" sz="1600" dirty="0"/>
              <a:t>c) In order to mitigate the specific constraints resulting from the level of development, the remoteness and insularity, EAFRD contributions can go up to 85 % of the eligible public expenditure in less developed regions, in outermost regions and in the smaller Aegean islands, within the meaning of Regulation (EU) No 229/2013. </a:t>
            </a:r>
          </a:p>
        </p:txBody>
      </p:sp>
    </p:spTree>
    <p:extLst>
      <p:ext uri="{BB962C8B-B14F-4D97-AF65-F5344CB8AC3E}">
        <p14:creationId xmlns:p14="http://schemas.microsoft.com/office/powerpoint/2010/main" val="22202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5533" y="2276872"/>
            <a:ext cx="7704856" cy="2554545"/>
          </a:xfrm>
          <a:prstGeom prst="rect">
            <a:avLst/>
          </a:prstGeom>
        </p:spPr>
        <p:txBody>
          <a:bodyPr wrap="square">
            <a:spAutoFit/>
          </a:bodyPr>
          <a:lstStyle/>
          <a:p>
            <a:pPr lvl="0" algn="just"/>
            <a:r>
              <a:rPr lang="en-GB" sz="2000" dirty="0"/>
              <a:t>Islands face considerable challenges. However, </a:t>
            </a:r>
            <a:r>
              <a:rPr lang="en-GB" sz="2000" dirty="0" smtClean="0"/>
              <a:t>we see </a:t>
            </a:r>
            <a:r>
              <a:rPr lang="en-GB" sz="2000" dirty="0"/>
              <a:t>more opportunities for islands as generators for energy, testing ground for modern technologies in renewable energy, production of pharmaceutical products from local plants, aqua farming, sea technology etc. </a:t>
            </a:r>
            <a:r>
              <a:rPr lang="en-GB" sz="2000" b="1" dirty="0"/>
              <a:t>Smart Specialisation Strategies </a:t>
            </a:r>
            <a:r>
              <a:rPr lang="en-GB" sz="2000" dirty="0"/>
              <a:t>and the entrepreneurial discovery shows that there is a lot of potential in islands and not just tourism and residential services</a:t>
            </a:r>
          </a:p>
        </p:txBody>
      </p:sp>
    </p:spTree>
    <p:extLst>
      <p:ext uri="{BB962C8B-B14F-4D97-AF65-F5344CB8AC3E}">
        <p14:creationId xmlns:p14="http://schemas.microsoft.com/office/powerpoint/2010/main" val="2083734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2736503"/>
            <a:ext cx="6912768" cy="1015663"/>
          </a:xfrm>
          <a:prstGeom prst="rect">
            <a:avLst/>
          </a:prstGeom>
        </p:spPr>
        <p:txBody>
          <a:bodyPr wrap="square">
            <a:spAutoFit/>
          </a:bodyPr>
          <a:lstStyle/>
          <a:p>
            <a:pPr lvl="0" algn="just"/>
            <a:r>
              <a:rPr lang="en-GB" sz="2000" dirty="0" smtClean="0"/>
              <a:t>The </a:t>
            </a:r>
            <a:r>
              <a:rPr lang="en-GB" sz="2000" dirty="0"/>
              <a:t>degree to which the CPR facilities may be taken up depends first and foremost on the national and regional authorities. </a:t>
            </a:r>
            <a:endParaRPr lang="en-GB" sz="2000" dirty="0" smtClean="0"/>
          </a:p>
        </p:txBody>
      </p:sp>
    </p:spTree>
    <p:extLst>
      <p:ext uri="{BB962C8B-B14F-4D97-AF65-F5344CB8AC3E}">
        <p14:creationId xmlns:p14="http://schemas.microsoft.com/office/powerpoint/2010/main" val="76795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921169"/>
            <a:ext cx="7272808" cy="1323439"/>
          </a:xfrm>
          <a:prstGeom prst="rect">
            <a:avLst/>
          </a:prstGeom>
        </p:spPr>
        <p:txBody>
          <a:bodyPr wrap="square">
            <a:spAutoFit/>
          </a:bodyPr>
          <a:lstStyle/>
          <a:p>
            <a:pPr algn="just"/>
            <a:r>
              <a:rPr lang="en-GB" sz="2000" dirty="0"/>
              <a:t>DG REGIO is fostering tools such as territorial impact analysis (TIA) and impacts on islands are considered when assessing European policies (i.e. n Revision of Directive 2000/59/EC on Port Reception Facilities)</a:t>
            </a:r>
          </a:p>
        </p:txBody>
      </p:sp>
    </p:spTree>
    <p:extLst>
      <p:ext uri="{BB962C8B-B14F-4D97-AF65-F5344CB8AC3E}">
        <p14:creationId xmlns:p14="http://schemas.microsoft.com/office/powerpoint/2010/main" val="313744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Post 2020 Cohesion Policy</a:t>
            </a:r>
            <a:endParaRPr lang="en-GB" sz="2000" dirty="0"/>
          </a:p>
        </p:txBody>
      </p:sp>
      <p:sp>
        <p:nvSpPr>
          <p:cNvPr id="3" name="Content Placeholder 2"/>
          <p:cNvSpPr>
            <a:spLocks noGrp="1"/>
          </p:cNvSpPr>
          <p:nvPr>
            <p:ph idx="1"/>
          </p:nvPr>
        </p:nvSpPr>
        <p:spPr>
          <a:xfrm>
            <a:off x="467544" y="2132856"/>
            <a:ext cx="8229600" cy="4320480"/>
          </a:xfrm>
        </p:spPr>
        <p:txBody>
          <a:bodyPr/>
          <a:lstStyle/>
          <a:p>
            <a:pPr marL="0" indent="0">
              <a:buNone/>
            </a:pPr>
            <a:r>
              <a:rPr lang="en-GB" sz="1600" dirty="0" smtClean="0"/>
              <a:t>Broad </a:t>
            </a:r>
            <a:r>
              <a:rPr lang="en-GB" sz="1600" dirty="0"/>
              <a:t>timetable of the MFF/Post-2020</a:t>
            </a:r>
          </a:p>
          <a:p>
            <a:pPr lvl="0"/>
            <a:r>
              <a:rPr lang="en-GB" sz="1600" dirty="0" smtClean="0"/>
              <a:t>The </a:t>
            </a:r>
            <a:r>
              <a:rPr lang="en-GB" sz="1600" dirty="0"/>
              <a:t>impact assessment to prepare the legislative proposals for the post-2020 period should be prepared prior to the </a:t>
            </a:r>
            <a:r>
              <a:rPr lang="en-GB" sz="1600" b="1" dirty="0"/>
              <a:t>next MFF legislative proposals</a:t>
            </a:r>
            <a:r>
              <a:rPr lang="en-GB" sz="1600" dirty="0"/>
              <a:t>. Preparations will include </a:t>
            </a:r>
            <a:r>
              <a:rPr lang="en-GB" sz="1600" b="1" dirty="0"/>
              <a:t>a public consultation</a:t>
            </a:r>
            <a:r>
              <a:rPr lang="en-GB" sz="1600" dirty="0"/>
              <a:t>. (Exact timing is not yet clear.)</a:t>
            </a:r>
          </a:p>
          <a:p>
            <a:pPr lvl="0"/>
            <a:r>
              <a:rPr lang="en-GB" sz="1600" dirty="0"/>
              <a:t>The </a:t>
            </a:r>
            <a:r>
              <a:rPr lang="en-GB" sz="1600" b="1" dirty="0"/>
              <a:t>Cohesion Forum</a:t>
            </a:r>
            <a:r>
              <a:rPr lang="en-GB" sz="1600" dirty="0"/>
              <a:t> that will take place end of June 2017 in particular, will allow us to discuss elements of cohesion policy in post 2020 in more depth.</a:t>
            </a:r>
          </a:p>
          <a:p>
            <a:pPr lvl="0"/>
            <a:r>
              <a:rPr lang="en-GB" sz="1600" dirty="0"/>
              <a:t>The publication of the </a:t>
            </a:r>
            <a:r>
              <a:rPr lang="en-GB" sz="1600" b="1" dirty="0"/>
              <a:t>2017 Cohesion Report</a:t>
            </a:r>
            <a:r>
              <a:rPr lang="en-GB" sz="1600" dirty="0"/>
              <a:t> is planned for September 2017.</a:t>
            </a:r>
          </a:p>
          <a:p>
            <a:pPr lvl="0"/>
            <a:r>
              <a:rPr lang="en-GB" sz="1600" dirty="0"/>
              <a:t>Adoption of the legislative proposals will follow the MFF proposal (for 2018).</a:t>
            </a:r>
          </a:p>
          <a:p>
            <a:pPr lvl="0"/>
            <a:r>
              <a:rPr lang="en-GB" sz="1600" dirty="0"/>
              <a:t>Political discussions on the future of cohesion policy are also likely to be discussed at a number of other occasions, such as:</a:t>
            </a:r>
          </a:p>
          <a:p>
            <a:pPr lvl="0"/>
            <a:r>
              <a:rPr lang="en-GB" sz="1600" dirty="0"/>
              <a:t>Informal Ministerial meeting on cohesion policy – 8/9 June in Malta</a:t>
            </a:r>
          </a:p>
          <a:p>
            <a:pPr lvl="0"/>
            <a:r>
              <a:rPr lang="en-GB" sz="1600" dirty="0"/>
              <a:t>European Parliament plenary session on post-2020 – 3-6 July</a:t>
            </a:r>
          </a:p>
          <a:p>
            <a:endParaRPr lang="en-GB" dirty="0"/>
          </a:p>
        </p:txBody>
      </p:sp>
    </p:spTree>
    <p:extLst>
      <p:ext uri="{BB962C8B-B14F-4D97-AF65-F5344CB8AC3E}">
        <p14:creationId xmlns:p14="http://schemas.microsoft.com/office/powerpoint/2010/main" val="3851252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Post 2020 Cohesion Policy</a:t>
            </a:r>
            <a:endParaRPr lang="en-GB" sz="2000" dirty="0"/>
          </a:p>
        </p:txBody>
      </p:sp>
      <p:sp>
        <p:nvSpPr>
          <p:cNvPr id="3" name="Content Placeholder 2"/>
          <p:cNvSpPr>
            <a:spLocks noGrp="1"/>
          </p:cNvSpPr>
          <p:nvPr>
            <p:ph idx="1"/>
          </p:nvPr>
        </p:nvSpPr>
        <p:spPr>
          <a:xfrm>
            <a:off x="467544" y="2132856"/>
            <a:ext cx="8229600" cy="4320480"/>
          </a:xfrm>
        </p:spPr>
        <p:txBody>
          <a:bodyPr/>
          <a:lstStyle/>
          <a:p>
            <a:endParaRPr lang="en-GB" sz="2000" b="1" i="0" dirty="0" smtClean="0"/>
          </a:p>
          <a:p>
            <a:endParaRPr lang="en-GB" sz="2000" b="1" i="0" dirty="0"/>
          </a:p>
          <a:p>
            <a:r>
              <a:rPr lang="en-GB" sz="2000" b="1" i="0" dirty="0" smtClean="0"/>
              <a:t>White </a:t>
            </a:r>
            <a:r>
              <a:rPr lang="en-GB" sz="2000" b="1" i="0" dirty="0"/>
              <a:t>Paper on the Future of Europe. </a:t>
            </a:r>
            <a:endParaRPr lang="en-GB" sz="2000" b="1" i="0" dirty="0" smtClean="0"/>
          </a:p>
          <a:p>
            <a:r>
              <a:rPr lang="en-US" sz="2000" b="1" i="0" dirty="0" err="1" smtClean="0"/>
              <a:t>Brexit</a:t>
            </a:r>
            <a:endParaRPr lang="en-US" sz="2000" b="1" i="0" dirty="0"/>
          </a:p>
          <a:p>
            <a:r>
              <a:rPr lang="en-US" sz="2000" b="1" i="0" dirty="0" smtClean="0"/>
              <a:t>Reflections should be driven by strong evidence and in depth consultation with stakeholders </a:t>
            </a:r>
          </a:p>
          <a:p>
            <a:r>
              <a:rPr lang="en-US" sz="2000" b="1" i="0" dirty="0" smtClean="0"/>
              <a:t>An inclusive process open to new ideas</a:t>
            </a:r>
          </a:p>
          <a:p>
            <a:r>
              <a:rPr lang="en-GB" sz="2000" i="0" dirty="0" smtClean="0"/>
              <a:t>lessons learned from </a:t>
            </a:r>
            <a:r>
              <a:rPr lang="en-GB" sz="2000" i="0" dirty="0"/>
              <a:t>the </a:t>
            </a:r>
            <a:r>
              <a:rPr lang="en-GB" sz="2000" b="1" i="0" dirty="0"/>
              <a:t>ex post evaluation of 2007-2013</a:t>
            </a:r>
            <a:r>
              <a:rPr lang="en-GB" sz="2000" i="0" dirty="0"/>
              <a:t> programmes </a:t>
            </a:r>
            <a:r>
              <a:rPr lang="en-GB" sz="2000" i="0" dirty="0" smtClean="0"/>
              <a:t>early </a:t>
            </a:r>
            <a:r>
              <a:rPr lang="en-GB" sz="2000" i="0" dirty="0"/>
              <a:t>findings from implementation of the new legal framework. </a:t>
            </a:r>
            <a:endParaRPr lang="en-US" sz="2000" b="1" i="0" dirty="0" smtClean="0"/>
          </a:p>
          <a:p>
            <a:endParaRPr lang="en-US" sz="2000" b="1" i="0" dirty="0"/>
          </a:p>
          <a:p>
            <a:endParaRPr lang="en-US" sz="2000" b="1" i="0" dirty="0" smtClean="0"/>
          </a:p>
          <a:p>
            <a:endParaRPr lang="en-US" sz="2000" b="1" i="0" dirty="0" smtClean="0"/>
          </a:p>
          <a:p>
            <a:endParaRPr lang="en-GB" sz="2000" b="1" i="0" dirty="0"/>
          </a:p>
        </p:txBody>
      </p:sp>
    </p:spTree>
    <p:extLst>
      <p:ext uri="{BB962C8B-B14F-4D97-AF65-F5344CB8AC3E}">
        <p14:creationId xmlns:p14="http://schemas.microsoft.com/office/powerpoint/2010/main" val="233358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504" y="2780928"/>
            <a:ext cx="9036495" cy="1944216"/>
          </a:xfrm>
        </p:spPr>
        <p:txBody>
          <a:bodyPr/>
          <a:lstStyle/>
          <a:p>
            <a:pPr indent="0" algn="ctr" eaLnBrk="1" hangingPunct="1"/>
            <a:r>
              <a:rPr lang="en-GB" sz="1400" dirty="0" smtClean="0">
                <a:solidFill>
                  <a:schemeClr val="bg1"/>
                </a:solidFill>
                <a:cs typeface="Times New Roman"/>
                <a:hlinkClick r:id="rId3"/>
              </a:rPr>
              <a:t/>
            </a:r>
            <a:br>
              <a:rPr lang="en-GB" sz="1400" dirty="0" smtClean="0">
                <a:solidFill>
                  <a:schemeClr val="bg1"/>
                </a:solidFill>
                <a:cs typeface="Times New Roman"/>
                <a:hlinkClick r:id="rId3"/>
              </a:rPr>
            </a:br>
            <a:r>
              <a:rPr lang="en-GB" sz="3200" dirty="0">
                <a:solidFill>
                  <a:srgbClr val="FFFF00"/>
                </a:solidFill>
                <a:cs typeface="Times New Roman"/>
                <a:hlinkClick r:id="rId3"/>
              </a:rPr>
              <a:t>THANK YOU FOR YOUR ATTENTION</a:t>
            </a:r>
            <a:br>
              <a:rPr lang="en-GB" sz="3200" dirty="0">
                <a:solidFill>
                  <a:srgbClr val="FFFF00"/>
                </a:solidFill>
                <a:cs typeface="Times New Roman"/>
                <a:hlinkClick r:id="rId3"/>
              </a:rPr>
            </a:br>
            <a:r>
              <a:rPr lang="en-GB" sz="3200" dirty="0">
                <a:solidFill>
                  <a:schemeClr val="bg1"/>
                </a:solidFill>
                <a:cs typeface="Times New Roman"/>
                <a:hlinkClick r:id="rId3"/>
              </a:rPr>
              <a:t/>
            </a:r>
            <a:br>
              <a:rPr lang="en-GB" sz="3200" dirty="0">
                <a:solidFill>
                  <a:schemeClr val="bg1"/>
                </a:solidFill>
                <a:cs typeface="Times New Roman"/>
                <a:hlinkClick r:id="rId3"/>
              </a:rPr>
            </a:br>
            <a:r>
              <a:rPr lang="en-GB" sz="1400" dirty="0" smtClean="0">
                <a:solidFill>
                  <a:schemeClr val="bg1"/>
                </a:solidFill>
                <a:cs typeface="Times New Roman"/>
                <a:hlinkClick r:id="rId3"/>
              </a:rPr>
              <a:t/>
            </a:r>
            <a:br>
              <a:rPr lang="en-GB" sz="1400" dirty="0" smtClean="0">
                <a:solidFill>
                  <a:schemeClr val="bg1"/>
                </a:solidFill>
                <a:cs typeface="Times New Roman"/>
                <a:hlinkClick r:id="rId3"/>
              </a:rPr>
            </a:br>
            <a:r>
              <a:rPr lang="en-GB" sz="1400" dirty="0" err="1" smtClean="0">
                <a:solidFill>
                  <a:srgbClr val="FF0000"/>
                </a:solidFill>
                <a:cs typeface="Times New Roman"/>
                <a:hlinkClick r:id="rId3"/>
              </a:rPr>
              <a:t>elftherios:stqvropoulos</a:t>
            </a:r>
            <a:r>
              <a:rPr lang="en-US" sz="1400" dirty="0" smtClean="0">
                <a:solidFill>
                  <a:srgbClr val="FF0000"/>
                </a:solidFill>
                <a:cs typeface="Times New Roman"/>
                <a:hlinkClick r:id="rId3"/>
              </a:rPr>
              <a:t>@ec.europa.eu</a:t>
            </a:r>
            <a:r>
              <a:rPr lang="en-GB" sz="1400" dirty="0">
                <a:solidFill>
                  <a:srgbClr val="FF0000"/>
                </a:solidFill>
                <a:cs typeface="Times New Roman"/>
                <a:hlinkClick r:id="rId3"/>
              </a:rPr>
              <a:t/>
            </a:r>
            <a:br>
              <a:rPr lang="en-GB" sz="1400" dirty="0">
                <a:solidFill>
                  <a:srgbClr val="FF0000"/>
                </a:solidFill>
                <a:cs typeface="Times New Roman"/>
                <a:hlinkClick r:id="rId3"/>
              </a:rPr>
            </a:br>
            <a:r>
              <a:rPr lang="en-GB" sz="1400" dirty="0" smtClean="0">
                <a:solidFill>
                  <a:schemeClr val="bg1"/>
                </a:solidFill>
                <a:cs typeface="Times New Roman"/>
                <a:hlinkClick r:id="rId3"/>
              </a:rPr>
              <a:t/>
            </a:r>
            <a:br>
              <a:rPr lang="en-GB" sz="1400" dirty="0" smtClean="0">
                <a:solidFill>
                  <a:schemeClr val="bg1"/>
                </a:solidFill>
                <a:cs typeface="Times New Roman"/>
                <a:hlinkClick r:id="rId3"/>
              </a:rPr>
            </a:br>
            <a:r>
              <a:rPr lang="en-GB" sz="1400" dirty="0">
                <a:solidFill>
                  <a:srgbClr val="FFFFFF"/>
                </a:solidFill>
                <a:cs typeface="Times New Roman"/>
                <a:hlinkClick r:id="rId3"/>
              </a:rPr>
              <a:t/>
            </a:r>
            <a:br>
              <a:rPr lang="en-GB" sz="1400" dirty="0">
                <a:solidFill>
                  <a:srgbClr val="FFFFFF"/>
                </a:solidFill>
                <a:cs typeface="Times New Roman"/>
                <a:hlinkClick r:id="rId3"/>
              </a:rPr>
            </a:br>
            <a:r>
              <a:rPr lang="en-GB" sz="1400" dirty="0">
                <a:solidFill>
                  <a:schemeClr val="bg1"/>
                </a:solidFill>
                <a:cs typeface="Times New Roman"/>
              </a:rPr>
              <a:t/>
            </a:r>
            <a:br>
              <a:rPr lang="en-GB" sz="1400" dirty="0">
                <a:solidFill>
                  <a:schemeClr val="bg1"/>
                </a:solidFill>
                <a:cs typeface="Times New Roman"/>
              </a:rPr>
            </a:br>
            <a:r>
              <a:rPr lang="en-GB" sz="1400" dirty="0">
                <a:solidFill>
                  <a:schemeClr val="bg1"/>
                </a:solidFill>
                <a:cs typeface="Times New Roman"/>
              </a:rPr>
              <a:t/>
            </a:r>
            <a:br>
              <a:rPr lang="en-GB" sz="1400" dirty="0">
                <a:solidFill>
                  <a:schemeClr val="bg1"/>
                </a:solidFill>
                <a:cs typeface="Times New Roman"/>
              </a:rPr>
            </a:br>
            <a:endParaRPr lang="en-GB" sz="1400" noProof="0" dirty="0" smtClean="0">
              <a:solidFill>
                <a:schemeClr val="bg1"/>
              </a:solidFill>
            </a:endParaRPr>
          </a:p>
        </p:txBody>
      </p:sp>
      <p:sp>
        <p:nvSpPr>
          <p:cNvPr id="3076" name="Text Box 4"/>
          <p:cNvSpPr txBox="1">
            <a:spLocks noChangeArrowheads="1"/>
          </p:cNvSpPr>
          <p:nvPr/>
        </p:nvSpPr>
        <p:spPr bwMode="auto">
          <a:xfrm>
            <a:off x="2819400" y="228601"/>
            <a:ext cx="510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pPr>
            <a:endParaRPr lang="en-US" sz="1800">
              <a:solidFill>
                <a:schemeClr val="tx1"/>
              </a:solidFill>
              <a:latin typeface="Arial" charset="0"/>
            </a:endParaRPr>
          </a:p>
        </p:txBody>
      </p:sp>
    </p:spTree>
    <p:extLst>
      <p:ext uri="{BB962C8B-B14F-4D97-AF65-F5344CB8AC3E}">
        <p14:creationId xmlns:p14="http://schemas.microsoft.com/office/powerpoint/2010/main" val="10704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576" y="1628800"/>
            <a:ext cx="7488832" cy="1631216"/>
          </a:xfrm>
          <a:prstGeom prst="rect">
            <a:avLst/>
          </a:prstGeom>
        </p:spPr>
        <p:txBody>
          <a:bodyPr wrap="square">
            <a:spAutoFit/>
          </a:bodyPr>
          <a:lstStyle/>
          <a:p>
            <a:pPr lvl="0" algn="just"/>
            <a:r>
              <a:rPr lang="en-GB" sz="2000" dirty="0" smtClean="0"/>
              <a:t>Cohesion Policy is an investment </a:t>
            </a:r>
            <a:r>
              <a:rPr lang="en-GB" sz="2000" dirty="0"/>
              <a:t>policy </a:t>
            </a:r>
            <a:r>
              <a:rPr lang="en-GB" sz="2000" dirty="0" smtClean="0"/>
              <a:t>that aims to reinforce </a:t>
            </a:r>
            <a:r>
              <a:rPr lang="en-GB" sz="2000" dirty="0"/>
              <a:t>economic, social and territorial cohesion in all regions based on strong multi-level governance arrangements in partnership with regions and their citizens at its core.</a:t>
            </a:r>
          </a:p>
        </p:txBody>
      </p:sp>
      <p:sp>
        <p:nvSpPr>
          <p:cNvPr id="9" name="Rectangle 8"/>
          <p:cNvSpPr/>
          <p:nvPr/>
        </p:nvSpPr>
        <p:spPr>
          <a:xfrm>
            <a:off x="683568" y="3645024"/>
            <a:ext cx="7632848" cy="1323439"/>
          </a:xfrm>
          <a:prstGeom prst="rect">
            <a:avLst/>
          </a:prstGeom>
        </p:spPr>
        <p:txBody>
          <a:bodyPr wrap="square">
            <a:spAutoFit/>
          </a:bodyPr>
          <a:lstStyle/>
          <a:p>
            <a:pPr lvl="0" algn="just"/>
            <a:r>
              <a:rPr lang="en-GB" sz="2000" dirty="0"/>
              <a:t>In 2014-2020 instead of developing compensation schemes for handicaps, we chose to invest in all territories (islands included) and help to develop their comparative and competitive advantages. </a:t>
            </a:r>
          </a:p>
        </p:txBody>
      </p:sp>
    </p:spTree>
    <p:extLst>
      <p:ext uri="{BB962C8B-B14F-4D97-AF65-F5344CB8AC3E}">
        <p14:creationId xmlns:p14="http://schemas.microsoft.com/office/powerpoint/2010/main" val="320338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844824"/>
            <a:ext cx="7542509" cy="4401205"/>
          </a:xfrm>
          <a:prstGeom prst="rect">
            <a:avLst/>
          </a:prstGeom>
        </p:spPr>
        <p:txBody>
          <a:bodyPr wrap="square">
            <a:spAutoFit/>
          </a:bodyPr>
          <a:lstStyle/>
          <a:p>
            <a:pPr lvl="0" algn="just"/>
            <a:r>
              <a:rPr lang="en-GB" sz="2000" dirty="0"/>
              <a:t>Cohesion Policy for 2014-2020 offers many possibilities for supporting and strengthening the development of islands. In implementing Article 174 of the TFEU, the Common Provisions Regulation (EU) No. 1303/2013 ("CPR") stipulates (Article 10 and Annex I on the Common Strategic Framework that Member States shall take account of geographic or demographic features and take steps to </a:t>
            </a:r>
            <a:r>
              <a:rPr lang="en-GB" sz="2000" b="1" u="sng" dirty="0"/>
              <a:t>address the specific territorial challenges of each region to unlock their specific development potential, thereby also helping them to achieve smart, sustainable and inclusive growth in the most efficient way. </a:t>
            </a:r>
            <a:r>
              <a:rPr lang="en-GB" sz="2000" dirty="0"/>
              <a:t>This was already taken into account during the negotiations with all the Member States.</a:t>
            </a:r>
          </a:p>
        </p:txBody>
      </p:sp>
    </p:spTree>
    <p:extLst>
      <p:ext uri="{BB962C8B-B14F-4D97-AF65-F5344CB8AC3E}">
        <p14:creationId xmlns:p14="http://schemas.microsoft.com/office/powerpoint/2010/main" val="319543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38" y="1268760"/>
            <a:ext cx="8064408" cy="530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315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772816"/>
            <a:ext cx="7704856" cy="3477875"/>
          </a:xfrm>
          <a:prstGeom prst="rect">
            <a:avLst/>
          </a:prstGeom>
        </p:spPr>
        <p:txBody>
          <a:bodyPr wrap="square">
            <a:spAutoFit/>
          </a:bodyPr>
          <a:lstStyle/>
          <a:p>
            <a:pPr lvl="0" algn="just"/>
            <a:r>
              <a:rPr lang="en-GB" sz="2000" dirty="0"/>
              <a:t>Many islands benefit from </a:t>
            </a:r>
            <a:r>
              <a:rPr lang="en-GB" sz="2000" b="1" dirty="0"/>
              <a:t>derogation to the thematic concentration requirements</a:t>
            </a:r>
            <a:r>
              <a:rPr lang="en-GB" sz="2000" dirty="0"/>
              <a:t> under the ERDF and have more flexibility to determine investments taking into account their needs, accruing to Articles 4, 10 of the Regulation (EU) No 1301/2013 on the European Regional Development Fund (ERDF) and Article 121 of the CPR. The specific needs are reflected in the current approach where many of the </a:t>
            </a:r>
            <a:r>
              <a:rPr lang="en-GB" sz="2000" b="1" dirty="0"/>
              <a:t>islands are classified as part of a less developed region and as such benefit from the most favourable treatment regarding support from the ESI Funds</a:t>
            </a:r>
            <a:r>
              <a:rPr lang="en-GB" sz="2000" dirty="0"/>
              <a:t>.  </a:t>
            </a:r>
          </a:p>
        </p:txBody>
      </p:sp>
    </p:spTree>
    <p:extLst>
      <p:ext uri="{BB962C8B-B14F-4D97-AF65-F5344CB8AC3E}">
        <p14:creationId xmlns:p14="http://schemas.microsoft.com/office/powerpoint/2010/main" val="88960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420888"/>
            <a:ext cx="7488832" cy="2554545"/>
          </a:xfrm>
          <a:prstGeom prst="rect">
            <a:avLst/>
          </a:prstGeom>
        </p:spPr>
        <p:txBody>
          <a:bodyPr wrap="square">
            <a:spAutoFit/>
          </a:bodyPr>
          <a:lstStyle/>
          <a:p>
            <a:pPr lvl="0" algn="just"/>
            <a:r>
              <a:rPr lang="en-GB" sz="2000" dirty="0"/>
              <a:t>Article 121 of the Common Provisions Regulation also mentions that </a:t>
            </a:r>
            <a:r>
              <a:rPr lang="en-GB" sz="2000" b="1" dirty="0"/>
              <a:t>the co-financing rate from the funds to a priority axis may be adjusted </a:t>
            </a:r>
            <a:r>
              <a:rPr lang="en-GB" sz="2000" dirty="0"/>
              <a:t>to take account of, amongst others, island Member States eligible under the Cohesion Fund, and other islands, except those on which the capital of a Member State is situated, or which have a fixed link to the mainland. </a:t>
            </a:r>
          </a:p>
          <a:p>
            <a:pPr algn="just"/>
            <a:r>
              <a:rPr lang="en-GB" sz="2000" dirty="0"/>
              <a:t> </a:t>
            </a:r>
          </a:p>
        </p:txBody>
      </p:sp>
    </p:spTree>
    <p:extLst>
      <p:ext uri="{BB962C8B-B14F-4D97-AF65-F5344CB8AC3E}">
        <p14:creationId xmlns:p14="http://schemas.microsoft.com/office/powerpoint/2010/main" val="174114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484784"/>
            <a:ext cx="7488832" cy="5016758"/>
          </a:xfrm>
          <a:prstGeom prst="rect">
            <a:avLst/>
          </a:prstGeom>
        </p:spPr>
        <p:txBody>
          <a:bodyPr wrap="square">
            <a:spAutoFit/>
          </a:bodyPr>
          <a:lstStyle/>
          <a:p>
            <a:pPr lvl="0" algn="just"/>
            <a:r>
              <a:rPr lang="en-GB" sz="2000" dirty="0" smtClean="0"/>
              <a:t>In </a:t>
            </a:r>
            <a:r>
              <a:rPr lang="en-GB" sz="2000" dirty="0"/>
              <a:t>addition, regarding </a:t>
            </a:r>
            <a:r>
              <a:rPr lang="en-GB" sz="2000" dirty="0" err="1"/>
              <a:t>cross-border</a:t>
            </a:r>
            <a:r>
              <a:rPr lang="en-GB" sz="2000" dirty="0"/>
              <a:t>, transnational and inter-regional cooperation under the ERDF, the CPR mentions that Member States and regions shall seek to draw on </a:t>
            </a:r>
            <a:r>
              <a:rPr lang="en-GB" sz="2000" dirty="0" err="1"/>
              <a:t>cross-border</a:t>
            </a:r>
            <a:r>
              <a:rPr lang="en-GB" sz="2000" dirty="0"/>
              <a:t> and transnational cooperation to: (a) ensure that areas that share major geographical features (islands, lakes, rivers, sea basins or mountain ranges) support the joint management and promotion of their natural resources</a:t>
            </a:r>
            <a:r>
              <a:rPr lang="en-GB" sz="2000" dirty="0" smtClean="0"/>
              <a:t>.</a:t>
            </a:r>
          </a:p>
          <a:p>
            <a:pPr lvl="0" algn="just"/>
            <a:endParaRPr lang="en-US" sz="2000" dirty="0"/>
          </a:p>
          <a:p>
            <a:pPr algn="just"/>
            <a:r>
              <a:rPr lang="en-GB" sz="2000" dirty="0"/>
              <a:t>EGTC regulation (1302/2013) for local and regional authorities allows the islands of various Member States and non-Member States to create a joint legal entity enabling them to pursue a common goal and to give them access to EU funding, while lightening the administrative burden that such cooperation would normally entail</a:t>
            </a:r>
            <a:r>
              <a:rPr lang="en-GB" sz="2000" dirty="0" smtClean="0"/>
              <a:t>;</a:t>
            </a:r>
            <a:endParaRPr lang="en-GB" sz="2000" dirty="0"/>
          </a:p>
        </p:txBody>
      </p:sp>
    </p:spTree>
    <p:extLst>
      <p:ext uri="{BB962C8B-B14F-4D97-AF65-F5344CB8AC3E}">
        <p14:creationId xmlns:p14="http://schemas.microsoft.com/office/powerpoint/2010/main" val="61739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3231" y="1772816"/>
            <a:ext cx="7704856" cy="1938992"/>
          </a:xfrm>
          <a:prstGeom prst="rect">
            <a:avLst/>
          </a:prstGeom>
        </p:spPr>
        <p:txBody>
          <a:bodyPr wrap="square">
            <a:spAutoFit/>
          </a:bodyPr>
          <a:lstStyle/>
          <a:p>
            <a:pPr lvl="0" algn="just"/>
            <a:r>
              <a:rPr lang="en-GB" sz="2000" dirty="0"/>
              <a:t>Moreover, in order to recognise the challenges posed by the situation of island Member States and the remoteness of certain parts of the Union, Malta and Cyprus received during MFF negotiations an additional envelope of EUR </a:t>
            </a:r>
            <a:r>
              <a:rPr lang="en-GB" sz="2000" dirty="0" smtClean="0"/>
              <a:t>150.000.000 </a:t>
            </a:r>
            <a:r>
              <a:rPr lang="en-GB" sz="2000" dirty="0"/>
              <a:t>and EUR </a:t>
            </a:r>
            <a:r>
              <a:rPr lang="en-GB" sz="2000" dirty="0" smtClean="0"/>
              <a:t>200.000.000 </a:t>
            </a:r>
            <a:r>
              <a:rPr lang="en-GB" sz="2000" dirty="0"/>
              <a:t>respectively.  </a:t>
            </a:r>
          </a:p>
          <a:p>
            <a:pPr algn="just"/>
            <a:r>
              <a:rPr lang="en-GB" sz="2000" dirty="0"/>
              <a:t> </a:t>
            </a:r>
          </a:p>
        </p:txBody>
      </p:sp>
      <p:sp>
        <p:nvSpPr>
          <p:cNvPr id="4" name="Rectangle 3"/>
          <p:cNvSpPr/>
          <p:nvPr/>
        </p:nvSpPr>
        <p:spPr>
          <a:xfrm>
            <a:off x="777944" y="3645024"/>
            <a:ext cx="7560840" cy="2554545"/>
          </a:xfrm>
          <a:prstGeom prst="rect">
            <a:avLst/>
          </a:prstGeom>
        </p:spPr>
        <p:txBody>
          <a:bodyPr wrap="square">
            <a:spAutoFit/>
          </a:bodyPr>
          <a:lstStyle/>
          <a:p>
            <a:pPr lvl="0" algn="just"/>
            <a:r>
              <a:rPr lang="en-GB" sz="2000" dirty="0"/>
              <a:t>The method for allocating ESI funding in the programming period 2014-2020 allowed to take account of the specificities of the local context.  The CPR also refers to many different criteria, which do not only comprise GDP per head, but also population, employment and unemployment rates, as well as educational attainment levels (see annex VII of the aforementioned regulation). </a:t>
            </a:r>
          </a:p>
        </p:txBody>
      </p:sp>
    </p:spTree>
    <p:extLst>
      <p:ext uri="{BB962C8B-B14F-4D97-AF65-F5344CB8AC3E}">
        <p14:creationId xmlns:p14="http://schemas.microsoft.com/office/powerpoint/2010/main" val="213567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997839"/>
            <a:ext cx="7704856" cy="3847207"/>
          </a:xfrm>
          <a:prstGeom prst="rect">
            <a:avLst/>
          </a:prstGeom>
        </p:spPr>
        <p:txBody>
          <a:bodyPr wrap="square">
            <a:spAutoFit/>
          </a:bodyPr>
          <a:lstStyle/>
          <a:p>
            <a:pPr algn="just"/>
            <a:r>
              <a:rPr lang="en-GB" sz="2000" dirty="0"/>
              <a:t>The 2014-2020 Regulations have introduced tools (</a:t>
            </a:r>
            <a:r>
              <a:rPr lang="en-GB" sz="2000" b="1" dirty="0"/>
              <a:t>Integrated Territorial Investment and Community-led local development</a:t>
            </a:r>
            <a:r>
              <a:rPr lang="en-GB" sz="2000" dirty="0"/>
              <a:t>) to support integrated territorial development strategies. The Commission </a:t>
            </a:r>
            <a:r>
              <a:rPr lang="en-GB" sz="2000" dirty="0" smtClean="0"/>
              <a:t>encouraged  </a:t>
            </a:r>
            <a:r>
              <a:rPr lang="en-GB" sz="2000" dirty="0"/>
              <a:t>Member States </a:t>
            </a:r>
            <a:r>
              <a:rPr lang="en-GB" sz="2000" dirty="0" smtClean="0"/>
              <a:t>and regions to use these </a:t>
            </a:r>
            <a:r>
              <a:rPr lang="en-GB" sz="2000" dirty="0"/>
              <a:t>tools </a:t>
            </a:r>
            <a:r>
              <a:rPr lang="en-GB" sz="2000" dirty="0" smtClean="0"/>
              <a:t>to </a:t>
            </a:r>
            <a:r>
              <a:rPr lang="en-GB" sz="2000" dirty="0"/>
              <a:t>support </a:t>
            </a:r>
            <a:r>
              <a:rPr lang="en-GB" sz="2000" dirty="0" smtClean="0"/>
              <a:t>local specificities i.e. in islands </a:t>
            </a:r>
            <a:r>
              <a:rPr lang="en-GB" sz="2000" dirty="0"/>
              <a:t>and to address the specific local needs. </a:t>
            </a:r>
            <a:r>
              <a:rPr lang="en-GB" sz="2000" dirty="0" smtClean="0"/>
              <a:t>i.e. in Germany </a:t>
            </a:r>
            <a:r>
              <a:rPr lang="en-GB" sz="2000" dirty="0"/>
              <a:t>we have </a:t>
            </a:r>
            <a:r>
              <a:rPr lang="en-GB" sz="2000" dirty="0" smtClean="0"/>
              <a:t>strategies </a:t>
            </a:r>
            <a:r>
              <a:rPr lang="en-GB" sz="2000" dirty="0"/>
              <a:t>targeting </a:t>
            </a:r>
            <a:r>
              <a:rPr lang="en-GB" sz="2000" dirty="0" smtClean="0"/>
              <a:t>the islands of </a:t>
            </a:r>
            <a:r>
              <a:rPr lang="en-GB" sz="2000" dirty="0" err="1"/>
              <a:t>Amrum</a:t>
            </a:r>
            <a:r>
              <a:rPr lang="en-GB" sz="2000" dirty="0"/>
              <a:t> and Helgoland in North </a:t>
            </a:r>
            <a:r>
              <a:rPr lang="en-GB" sz="2000" dirty="0" smtClean="0"/>
              <a:t>Sea</a:t>
            </a:r>
          </a:p>
          <a:p>
            <a:pPr algn="just"/>
            <a:endParaRPr lang="en-US" sz="2000" dirty="0"/>
          </a:p>
          <a:p>
            <a:pPr algn="just"/>
            <a:r>
              <a:rPr lang="en-US" sz="2000" dirty="0" smtClean="0"/>
              <a:t>Integrated strategies could be targeting entrepreneurial issues on islands for example</a:t>
            </a:r>
            <a:endParaRPr lang="en-GB" sz="2000" dirty="0"/>
          </a:p>
          <a:p>
            <a:pPr lvl="0"/>
            <a:endParaRPr lang="en-GB" dirty="0"/>
          </a:p>
          <a:p>
            <a:r>
              <a:rPr lang="en-GB" dirty="0"/>
              <a:t> </a:t>
            </a:r>
          </a:p>
        </p:txBody>
      </p:sp>
    </p:spTree>
    <p:extLst>
      <p:ext uri="{BB962C8B-B14F-4D97-AF65-F5344CB8AC3E}">
        <p14:creationId xmlns:p14="http://schemas.microsoft.com/office/powerpoint/2010/main" val="3391754327"/>
      </p:ext>
    </p:extLst>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5674</TotalTime>
  <Words>1320</Words>
  <Application>Microsoft Office PowerPoint</Application>
  <PresentationFormat>On-screen Show (4:3)</PresentationFormat>
  <Paragraphs>60</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Slide_Master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2020 Cohesion Policy</vt:lpstr>
      <vt:lpstr>Post 2020 Cohesion Policy</vt:lpstr>
      <vt:lpstr> THANK YOU FOR YOUR ATTENTION   elftherios:stqvropoulos@ec.europa.eu     </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Policy</dc:title>
  <dc:creator>Regional Policy</dc:creator>
  <cp:lastModifiedBy>STAVROPOULOS Eleftherios (REGIO)</cp:lastModifiedBy>
  <cp:revision>436</cp:revision>
  <dcterms:created xsi:type="dcterms:W3CDTF">2011-10-28T10:25:18Z</dcterms:created>
  <dcterms:modified xsi:type="dcterms:W3CDTF">2017-05-29T12:44:55Z</dcterms:modified>
</cp:coreProperties>
</file>